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media/image8.svg" ContentType="image/svg"/>
  <Override PartName="/ppt/media/image12.svg" ContentType="image/svg"/>
  <Override PartName="/ppt/media/image17.svg" ContentType="image/sv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603" autoAdjust="0"/>
    <p:restoredTop sz="86387" autoAdjust="0"/>
  </p:normalViewPr>
  <p:slideViewPr>
    <p:cSldViewPr snapToGrid="0">
      <p:cViewPr varScale="1">
        <p:scale>
          <a:sx n="94" d="100"/>
          <a:sy n="94" d="100"/>
        </p:scale>
        <p:origin x="108" y="450"/>
      </p:cViewPr>
      <p:guideLst/>
    </p:cSldViewPr>
  </p:slideViewPr>
  <p:outlineViewPr>
    <p:cViewPr>
      <p:scale>
        <a:sx n="33" d="100"/>
        <a:sy n="33" d="100"/>
      </p:scale>
      <p:origin x="0" y="-730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sv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037B1-2406-37D1-60D8-1C1A282416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Yes, you CAN…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0F4C4A-A59B-A043-4F18-9D8BC176EF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…use the controller area network in non-automotive applications</a:t>
            </a:r>
          </a:p>
          <a:p>
            <a:endParaRPr lang="en-US" dirty="0"/>
          </a:p>
          <a:p>
            <a:r>
              <a:rPr lang="en-US" dirty="0"/>
              <a:t>Randy </a:t>
            </a:r>
            <a:r>
              <a:rPr lang="en-US" dirty="0" err="1"/>
              <a:t>glenn</a:t>
            </a:r>
            <a:endParaRPr lang="en-US" dirty="0"/>
          </a:p>
          <a:p>
            <a:r>
              <a:rPr lang="en-US" dirty="0"/>
              <a:t>Supercon 2024</a:t>
            </a:r>
          </a:p>
        </p:txBody>
      </p:sp>
    </p:spTree>
    <p:extLst>
      <p:ext uri="{BB962C8B-B14F-4D97-AF65-F5344CB8AC3E}">
        <p14:creationId xmlns:p14="http://schemas.microsoft.com/office/powerpoint/2010/main" val="1242834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6A4EB-A575-97E5-B0FE-281C50CD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CAN work?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9D767-DCB7-B339-BA98-F9C444282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When receiving a frame, the nodes check the CRC</a:t>
            </a:r>
          </a:p>
          <a:p>
            <a:r>
              <a:rPr lang="en-US" dirty="0"/>
              <a:t>The transmitting node sends a recessive state in ACK bit</a:t>
            </a:r>
          </a:p>
          <a:p>
            <a:r>
              <a:rPr lang="en-US" dirty="0"/>
              <a:t>If the CRC checks out, the other nodes send a recessive state in the ACK bit</a:t>
            </a:r>
          </a:p>
          <a:p>
            <a:r>
              <a:rPr lang="en-US" dirty="0"/>
              <a:t>So if no node receives properly, the transmitter knows to send again. But if any node receives properly, transmitter thinks it was transmitted fine.</a:t>
            </a:r>
          </a:p>
          <a:p>
            <a:r>
              <a:rPr lang="en-US" dirty="0"/>
              <a:t>If it wasn’t </a:t>
            </a:r>
            <a:r>
              <a:rPr lang="en-US" dirty="0" err="1"/>
              <a:t>ACKed</a:t>
            </a:r>
            <a:r>
              <a:rPr lang="en-US" dirty="0"/>
              <a:t>, retransmit. If you retransmit too many times, enter an error state.</a:t>
            </a:r>
          </a:p>
        </p:txBody>
      </p:sp>
    </p:spTree>
    <p:extLst>
      <p:ext uri="{BB962C8B-B14F-4D97-AF65-F5344CB8AC3E}">
        <p14:creationId xmlns:p14="http://schemas.microsoft.com/office/powerpoint/2010/main" val="25340981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74DD4-89BF-6B4A-2356-C7881E7CE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support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D44DC-AF4D-11B2-904D-4168CE53D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Linux has built-in support for CAN using </a:t>
            </a:r>
            <a:r>
              <a:rPr lang="en-US" dirty="0" err="1"/>
              <a:t>SocketCAN</a:t>
            </a:r>
            <a:endParaRPr lang="en-US" dirty="0"/>
          </a:p>
          <a:p>
            <a:r>
              <a:rPr lang="en-US" dirty="0"/>
              <a:t>Can-utils package has </a:t>
            </a:r>
            <a:r>
              <a:rPr lang="en-US" dirty="0" err="1"/>
              <a:t>cansend</a:t>
            </a:r>
            <a:r>
              <a:rPr lang="en-US" dirty="0"/>
              <a:t>, </a:t>
            </a:r>
            <a:r>
              <a:rPr lang="en-US" dirty="0" err="1"/>
              <a:t>candump</a:t>
            </a:r>
            <a:r>
              <a:rPr lang="en-US" dirty="0"/>
              <a:t>, </a:t>
            </a:r>
            <a:r>
              <a:rPr lang="en-US" dirty="0" err="1"/>
              <a:t>cansniffer</a:t>
            </a:r>
            <a:r>
              <a:rPr lang="en-US" dirty="0"/>
              <a:t>...</a:t>
            </a:r>
          </a:p>
          <a:p>
            <a:r>
              <a:rPr lang="en-US" dirty="0"/>
              <a:t>Wireshark supports CAN</a:t>
            </a:r>
          </a:p>
          <a:p>
            <a:r>
              <a:rPr lang="en-US" dirty="0"/>
              <a:t>Python-can package adds support for Python</a:t>
            </a:r>
          </a:p>
          <a:p>
            <a:r>
              <a:rPr lang="en-US" dirty="0"/>
              <a:t>USB dongle like </a:t>
            </a:r>
            <a:r>
              <a:rPr lang="en-US" dirty="0" err="1"/>
              <a:t>CANtact</a:t>
            </a:r>
            <a:r>
              <a:rPr lang="en-US" dirty="0"/>
              <a:t> or </a:t>
            </a:r>
            <a:r>
              <a:rPr lang="en-US" dirty="0" err="1"/>
              <a:t>CANable</a:t>
            </a:r>
            <a:r>
              <a:rPr lang="en-US" dirty="0"/>
              <a:t> plus candlelight-</a:t>
            </a:r>
            <a:r>
              <a:rPr lang="en-US" dirty="0" err="1"/>
              <a:t>gs</a:t>
            </a:r>
            <a:r>
              <a:rPr lang="en-US" dirty="0"/>
              <a:t> firmware makes it easy</a:t>
            </a:r>
          </a:p>
          <a:p>
            <a:r>
              <a:rPr lang="en-US" dirty="0"/>
              <a:t>For Raspberry Pi, add a SPI to CAN bridge (MCP2515 supported out of the box)</a:t>
            </a:r>
          </a:p>
          <a:p>
            <a:r>
              <a:rPr lang="en-US" dirty="0"/>
              <a:t>Some support exists on Windows, but Linux is best supported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08285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2D6CC-D614-85FE-18EE-6BF736349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An example (contrived)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B5995-7945-375B-036D-8562B6E0F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Halloween front door lighting effects</a:t>
            </a:r>
          </a:p>
          <a:p>
            <a:r>
              <a:rPr lang="en-US" dirty="0"/>
              <a:t>We have a doorbell for people to push</a:t>
            </a:r>
          </a:p>
          <a:p>
            <a:r>
              <a:rPr lang="en-US" dirty="0"/>
              <a:t>We want to avoid pranksters, so we’ll have a doormat sensor to see that they’re standing in front</a:t>
            </a:r>
          </a:p>
          <a:p>
            <a:r>
              <a:rPr lang="en-US" dirty="0"/>
              <a:t>We’ll have lighting</a:t>
            </a:r>
          </a:p>
          <a:p>
            <a:r>
              <a:rPr lang="en-US" dirty="0"/>
              <a:t>We’ll have sound effects</a:t>
            </a:r>
          </a:p>
        </p:txBody>
      </p:sp>
    </p:spTree>
    <p:extLst>
      <p:ext uri="{BB962C8B-B14F-4D97-AF65-F5344CB8AC3E}">
        <p14:creationId xmlns:p14="http://schemas.microsoft.com/office/powerpoint/2010/main" val="1594230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86AFE-FFCF-7032-FAAB-AB3B256AF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(contrived) 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E86914-2CE9-3DF7-10FD-B66355468A2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1354332" y="2208848"/>
            <a:ext cx="9480162" cy="3622992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63663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D8104-9679-2CD4-4170-90F2F7D4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 in our example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FED84-F4D3-CB27-6111-4D4E17D27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Doorbell button state, 1 byte data, ID 0x200, sent on push</a:t>
            </a:r>
          </a:p>
          <a:p>
            <a:r>
              <a:rPr lang="en-US" dirty="0"/>
              <a:t>Doormat state, 1 byte data, ID 0x201, has to be requested</a:t>
            </a:r>
          </a:p>
          <a:p>
            <a:r>
              <a:rPr lang="en-US" dirty="0"/>
              <a:t>Do lighting effects, 1 byte data, ID 0x202, sent by controller</a:t>
            </a:r>
          </a:p>
          <a:p>
            <a:r>
              <a:rPr lang="en-US" dirty="0"/>
              <a:t>Do sound effects, 1 byte data, ID 0x203, sent by controller</a:t>
            </a:r>
          </a:p>
        </p:txBody>
      </p:sp>
    </p:spTree>
    <p:extLst>
      <p:ext uri="{BB962C8B-B14F-4D97-AF65-F5344CB8AC3E}">
        <p14:creationId xmlns:p14="http://schemas.microsoft.com/office/powerpoint/2010/main" val="2065089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CA187-521B-E76F-D1B8-5A97AD28D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Doorbell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EBF5E-A4F0-0544-456A-965862FBF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Adafruit QT </a:t>
            </a:r>
            <a:r>
              <a:rPr lang="en-US" dirty="0" err="1"/>
              <a:t>Py</a:t>
            </a:r>
            <a:r>
              <a:rPr lang="en-US" dirty="0"/>
              <a:t> with CAN BFF and Arduino environment</a:t>
            </a:r>
          </a:p>
          <a:p>
            <a:r>
              <a:rPr lang="en-US" dirty="0"/>
              <a:t>SAMD21 and MCP25625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81B5F-CA96-C8E9-7624-7D6449EF8E2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371600" y="3637440"/>
            <a:ext cx="2485440" cy="253440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FFF82D-C39D-CEE9-6817-393FCD715213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626000" y="3657600"/>
            <a:ext cx="2460240" cy="2514240"/>
          </a:xfrm>
          <a:prstGeom prst="rect">
            <a:avLst/>
          </a:prstGeom>
          <a:ln w="0">
            <a:noFill/>
          </a:ln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A5CD0C6-0A5A-431B-00C5-AE0AA0190AE0}"/>
              </a:ext>
            </a:extLst>
          </p:cNvPr>
          <p:cNvPicPr/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/>
        </p:blipFill>
        <p:spPr>
          <a:xfrm>
            <a:off x="8686800" y="2971800"/>
            <a:ext cx="1599840" cy="351432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086610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03ABB-A7F8-E70D-0945-F4AC28790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Doorbell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3CA30-7289-FBD5-F652-970861286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F32DAD-D8C0-15A9-BA4B-909108D91077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66920" y="2057400"/>
            <a:ext cx="4736520" cy="365724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4186EF-A037-7215-5839-5EF1D2C9A4A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5715000" y="1600200"/>
            <a:ext cx="6154200" cy="4343040"/>
          </a:xfrm>
          <a:prstGeom prst="rect">
            <a:avLst/>
          </a:prstGeom>
          <a:ln w="0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6390DD-CCCF-9F07-8F5A-7A5063456D49}"/>
              </a:ext>
            </a:extLst>
          </p:cNvPr>
          <p:cNvSpPr/>
          <p:nvPr/>
        </p:nvSpPr>
        <p:spPr>
          <a:xfrm>
            <a:off x="941760" y="2057400"/>
            <a:ext cx="2158920" cy="5245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6770FD-A392-01FD-CF9E-2914364F8409}"/>
              </a:ext>
            </a:extLst>
          </p:cNvPr>
          <p:cNvSpPr/>
          <p:nvPr/>
        </p:nvSpPr>
        <p:spPr>
          <a:xfrm>
            <a:off x="1222200" y="4237560"/>
            <a:ext cx="3529440" cy="672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C434A7-CA2D-2338-FA76-BA1204BCCCC1}"/>
              </a:ext>
            </a:extLst>
          </p:cNvPr>
          <p:cNvSpPr/>
          <p:nvPr/>
        </p:nvSpPr>
        <p:spPr>
          <a:xfrm>
            <a:off x="6990120" y="3808800"/>
            <a:ext cx="2137680" cy="5248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3155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FAE87-B723-4FDF-A735-77EFED176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Doormat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9F05D-71DE-11EE-4B94-CDB41F4D1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Adafruit ESP32-S3 with Adafruit CAN Pal (just the transceiver) and </a:t>
            </a:r>
            <a:r>
              <a:rPr lang="en-US" dirty="0" err="1"/>
              <a:t>CircuitPython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16880F-7A49-28F1-7B56-6131C917A4E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562840" y="3429000"/>
            <a:ext cx="1597320" cy="2971440"/>
          </a:xfrm>
          <a:prstGeom prst="rect">
            <a:avLst/>
          </a:prstGeom>
          <a:ln w="0">
            <a:noFill/>
          </a:ln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13FB4FB2-71C3-7E7E-EEB5-83D5C56B3365}"/>
              </a:ext>
            </a:extLst>
          </p:cNvPr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7721640" y="3006360"/>
            <a:ext cx="1574280" cy="34581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082782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5098C-6093-46C5-5F3A-C9FB4B02D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Doormat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4B85A-1D1C-8B47-0ED4-60EB792F6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038188-EFA6-A094-D867-275E54921C11}"/>
              </a:ext>
            </a:extLst>
          </p:cNvPr>
          <p:cNvPicPr/>
          <p:nvPr/>
        </p:nvPicPr>
        <p:blipFill>
          <a:blip r:embed="rId2"/>
          <a:srcRect r="18827"/>
          <a:stretch/>
        </p:blipFill>
        <p:spPr>
          <a:xfrm>
            <a:off x="734760" y="2722320"/>
            <a:ext cx="4969800" cy="2571120"/>
          </a:xfrm>
          <a:prstGeom prst="rect">
            <a:avLst/>
          </a:prstGeom>
          <a:ln w="0"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2C90FA-1D87-AC0C-BD0E-C1A44FA0128B}"/>
              </a:ext>
            </a:extLst>
          </p:cNvPr>
          <p:cNvSpPr/>
          <p:nvPr/>
        </p:nvSpPr>
        <p:spPr>
          <a:xfrm>
            <a:off x="734760" y="4922640"/>
            <a:ext cx="4856040" cy="370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19DA19-35F8-93E9-30C2-EC387B6AAC8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172200" y="1803600"/>
            <a:ext cx="5543280" cy="4377600"/>
          </a:xfrm>
          <a:prstGeom prst="rect">
            <a:avLst/>
          </a:prstGeom>
          <a:ln w="0"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9C9CF1F-AA74-63CD-4090-5AD52EC50235}"/>
              </a:ext>
            </a:extLst>
          </p:cNvPr>
          <p:cNvSpPr/>
          <p:nvPr/>
        </p:nvSpPr>
        <p:spPr>
          <a:xfrm>
            <a:off x="6386400" y="1969920"/>
            <a:ext cx="3249360" cy="6015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85F9E1-505E-A7FA-32EC-BBED77A17517}"/>
              </a:ext>
            </a:extLst>
          </p:cNvPr>
          <p:cNvSpPr/>
          <p:nvPr/>
        </p:nvSpPr>
        <p:spPr>
          <a:xfrm>
            <a:off x="6386400" y="2652480"/>
            <a:ext cx="3813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C1BE7E-2FF6-7096-FE0D-58EA8E242FE2}"/>
              </a:ext>
            </a:extLst>
          </p:cNvPr>
          <p:cNvSpPr/>
          <p:nvPr/>
        </p:nvSpPr>
        <p:spPr>
          <a:xfrm>
            <a:off x="6402240" y="4081320"/>
            <a:ext cx="2670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C198BF7-307A-F036-7C23-33793464BEFB}"/>
              </a:ext>
            </a:extLst>
          </p:cNvPr>
          <p:cNvSpPr/>
          <p:nvPr/>
        </p:nvSpPr>
        <p:spPr>
          <a:xfrm>
            <a:off x="6933960" y="3817800"/>
            <a:ext cx="4654440" cy="2631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AB1B73-34B2-A714-1177-DE92BAC091A4}"/>
              </a:ext>
            </a:extLst>
          </p:cNvPr>
          <p:cNvSpPr/>
          <p:nvPr/>
        </p:nvSpPr>
        <p:spPr>
          <a:xfrm>
            <a:off x="6926040" y="4676400"/>
            <a:ext cx="3122640" cy="847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47631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6527-707C-5410-9BA8-2B0A06CFC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46D02-A899-BAF0-6EC6-860566A0D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Adafruit RP204</a:t>
            </a:r>
            <a:r>
              <a:rPr lang="en-CA" dirty="0"/>
              <a:t>0</a:t>
            </a:r>
            <a:br>
              <a:rPr lang="en-CA" dirty="0"/>
            </a:br>
            <a:r>
              <a:rPr lang="en-CA" dirty="0"/>
              <a:t>CAN Feather, using</a:t>
            </a:r>
            <a:br>
              <a:rPr lang="en-CA" dirty="0"/>
            </a:br>
            <a:r>
              <a:rPr lang="en-CA" dirty="0" err="1"/>
              <a:t>CircuitPython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C97BF-F312-27B6-421D-81C453329284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99240" y="3746880"/>
            <a:ext cx="2741760" cy="2698200"/>
          </a:xfrm>
          <a:prstGeom prst="rect">
            <a:avLst/>
          </a:prstGeom>
          <a:ln w="0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D0555F-BDA8-65B6-5670-9A5B55E34B66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357800" y="1601280"/>
            <a:ext cx="7174800" cy="4848120"/>
          </a:xfrm>
          <a:prstGeom prst="rect">
            <a:avLst/>
          </a:prstGeom>
          <a:ln w="0"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94D7EBB-1142-1408-EC0F-24019DBF2DD0}"/>
              </a:ext>
            </a:extLst>
          </p:cNvPr>
          <p:cNvSpPr/>
          <p:nvPr/>
        </p:nvSpPr>
        <p:spPr>
          <a:xfrm>
            <a:off x="1299240" y="5421240"/>
            <a:ext cx="1684800" cy="483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744A147-4DCA-CA6D-C12D-4C3DB71EE586}"/>
              </a:ext>
            </a:extLst>
          </p:cNvPr>
          <p:cNvSpPr/>
          <p:nvPr/>
        </p:nvSpPr>
        <p:spPr>
          <a:xfrm>
            <a:off x="4593240" y="1765440"/>
            <a:ext cx="3732840" cy="7660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0A810D-E300-3620-B1BD-3E0D7B66A32F}"/>
              </a:ext>
            </a:extLst>
          </p:cNvPr>
          <p:cNvSpPr/>
          <p:nvPr/>
        </p:nvSpPr>
        <p:spPr>
          <a:xfrm>
            <a:off x="4887000" y="2773800"/>
            <a:ext cx="4391640" cy="1162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B86995-D03B-1998-FD80-553779751EBD}"/>
              </a:ext>
            </a:extLst>
          </p:cNvPr>
          <p:cNvSpPr/>
          <p:nvPr/>
        </p:nvSpPr>
        <p:spPr>
          <a:xfrm>
            <a:off x="5664960" y="4238640"/>
            <a:ext cx="4066200" cy="285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5AE432-0D2C-174B-BC7A-3C0571B61D1C}"/>
              </a:ext>
            </a:extLst>
          </p:cNvPr>
          <p:cNvSpPr/>
          <p:nvPr/>
        </p:nvSpPr>
        <p:spPr>
          <a:xfrm>
            <a:off x="5133240" y="4698720"/>
            <a:ext cx="4153320" cy="8809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AF7AAE-8F62-6201-9D46-3608819D8CD8}"/>
              </a:ext>
            </a:extLst>
          </p:cNvPr>
          <p:cNvSpPr/>
          <p:nvPr/>
        </p:nvSpPr>
        <p:spPr>
          <a:xfrm>
            <a:off x="5649120" y="5857920"/>
            <a:ext cx="5836320" cy="591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4400" tIns="59400" rIns="104400" bIns="594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9726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DE29-7D35-D47F-744A-BECD1CE23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this presentation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4EEEA-9B03-02CC-D82B-047F3898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brief introduction to CAN hardware</a:t>
            </a:r>
          </a:p>
          <a:p>
            <a:r>
              <a:rPr lang="en-US" dirty="0"/>
              <a:t>A brief introduction to CAN libraries</a:t>
            </a:r>
          </a:p>
          <a:p>
            <a:r>
              <a:rPr lang="en-US" dirty="0"/>
              <a:t>Enough to whet your appetite and get you to try this technology</a:t>
            </a:r>
          </a:p>
          <a:p>
            <a:r>
              <a:rPr lang="en-US" dirty="0"/>
              <a:t>NOT a comprehensive look at the technology</a:t>
            </a:r>
          </a:p>
          <a:p>
            <a:r>
              <a:rPr lang="en-US" dirty="0"/>
              <a:t>NOT covering CANFD or anything new like that</a:t>
            </a:r>
          </a:p>
          <a:p>
            <a:r>
              <a:rPr lang="en-US" dirty="0"/>
              <a:t>NOT covering </a:t>
            </a:r>
            <a:r>
              <a:rPr lang="en-US" dirty="0" err="1"/>
              <a:t>CANopen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633464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C62B8-8348-CFEE-6E3A-274D8254B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setup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DA21D-D660-46DA-D123-FF4B089BA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Plug in USB CAN dongle</a:t>
            </a:r>
          </a:p>
          <a:p>
            <a:r>
              <a:rPr lang="en-US" dirty="0"/>
              <a:t>Run as root:</a:t>
            </a:r>
            <a:br>
              <a:rPr lang="en-US" dirty="0"/>
            </a:br>
            <a:r>
              <a:rPr lang="en-US" dirty="0" err="1"/>
              <a:t>ip</a:t>
            </a:r>
            <a:r>
              <a:rPr lang="en-US" dirty="0"/>
              <a:t> link set can0 type can bitrate 250000</a:t>
            </a:r>
          </a:p>
          <a:p>
            <a:r>
              <a:rPr lang="en-US" dirty="0"/>
              <a:t>Run in a terminal:</a:t>
            </a:r>
            <a:br>
              <a:rPr lang="en-US" dirty="0"/>
            </a:br>
            <a:r>
              <a:rPr lang="en-US" dirty="0" err="1"/>
              <a:t>candump</a:t>
            </a:r>
            <a:r>
              <a:rPr lang="en-US" dirty="0"/>
              <a:t> can0</a:t>
            </a:r>
          </a:p>
          <a:p>
            <a:r>
              <a:rPr lang="en-US" dirty="0"/>
              <a:t>Send a packet:</a:t>
            </a:r>
            <a:br>
              <a:rPr lang="en-US" dirty="0"/>
            </a:br>
            <a:r>
              <a:rPr lang="en-US" dirty="0" err="1"/>
              <a:t>cansend</a:t>
            </a:r>
            <a:r>
              <a:rPr lang="en-US" dirty="0"/>
              <a:t> can0 200#01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80448B-D4B2-396E-0CC2-A17E12AB9B89}"/>
              </a:ext>
            </a:extLst>
          </p:cNvPr>
          <p:cNvPicPr/>
          <p:nvPr/>
        </p:nvPicPr>
        <p:blipFill>
          <a:blip r:embed="rId2"/>
          <a:srcRect l="4897" t="17914" r="9999" b="28885"/>
          <a:stretch/>
        </p:blipFill>
        <p:spPr>
          <a:xfrm>
            <a:off x="6094411" y="3743602"/>
            <a:ext cx="5324040" cy="24958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012480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A6CEA-9A59-BC91-B20A-5DF6E3CE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CA" dirty="0"/>
          </a:p>
        </p:txBody>
      </p:sp>
      <p:pic>
        <p:nvPicPr>
          <p:cNvPr id="4" name="can-demo">
            <a:hlinkClick r:id="" action="ppaction://media"/>
            <a:extLst>
              <a:ext uri="{FF2B5EF4-FFF2-40B4-BE49-F238E27FC236}">
                <a16:creationId xmlns:a16="http://schemas.microsoft.com/office/drawing/2014/main" id="{B9E311FE-D7FF-04D6-0CF1-158C79A1EB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8625" y="2249488"/>
            <a:ext cx="6249988" cy="3541712"/>
          </a:xfrm>
        </p:spPr>
      </p:pic>
    </p:spTree>
    <p:extLst>
      <p:ext uri="{BB962C8B-B14F-4D97-AF65-F5344CB8AC3E}">
        <p14:creationId xmlns:p14="http://schemas.microsoft.com/office/powerpoint/2010/main" val="1182146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BFA0F-7785-3B06-79DB-4429020D5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2689D-1AA1-719B-7974-7F6C53C765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slides: https://github.com/rglenn/yes-you-can/</a:t>
            </a:r>
          </a:p>
          <a:p>
            <a:r>
              <a:rPr lang="en-US" dirty="0"/>
              <a:t>Wikipedia article on CAN: https://en.wikipedia.org/wiki/CAN_bus</a:t>
            </a:r>
          </a:p>
          <a:p>
            <a:r>
              <a:rPr lang="en-US" dirty="0"/>
              <a:t>Using CAN on Python: https://www.bencz.com/hacks/2016/07/10/python-and-socketcan/</a:t>
            </a:r>
          </a:p>
          <a:p>
            <a:r>
              <a:rPr lang="en-US" dirty="0"/>
              <a:t>Adafruit CAN guides for Arduino and </a:t>
            </a:r>
            <a:r>
              <a:rPr lang="en-US" dirty="0" err="1"/>
              <a:t>CircuitPython</a:t>
            </a:r>
            <a:r>
              <a:rPr lang="en-US" dirty="0"/>
              <a:t>: https://learn.adafruit.com/</a:t>
            </a:r>
          </a:p>
        </p:txBody>
      </p:sp>
    </p:spTree>
    <p:extLst>
      <p:ext uri="{BB962C8B-B14F-4D97-AF65-F5344CB8AC3E}">
        <p14:creationId xmlns:p14="http://schemas.microsoft.com/office/powerpoint/2010/main" val="894053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EB3AA-678D-0771-091C-000832B1B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CAN?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7B6AC-E3F7-5C16-5427-5BE9D13A8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Controller Area Network</a:t>
            </a:r>
          </a:p>
          <a:p>
            <a:r>
              <a:rPr lang="en-US" dirty="0"/>
              <a:t>Automotive technology made by Bosch in the late 1980s</a:t>
            </a:r>
          </a:p>
          <a:p>
            <a:r>
              <a:rPr lang="en-US" dirty="0"/>
              <a:t>Included as part of the ODB-II standard in North America</a:t>
            </a:r>
          </a:p>
          <a:p>
            <a:r>
              <a:rPr lang="en-US" dirty="0"/>
              <a:t>Widely supported in both hardware and software</a:t>
            </a:r>
          </a:p>
        </p:txBody>
      </p:sp>
    </p:spTree>
    <p:extLst>
      <p:ext uri="{BB962C8B-B14F-4D97-AF65-F5344CB8AC3E}">
        <p14:creationId xmlns:p14="http://schemas.microsoft.com/office/powerpoint/2010/main" val="3641148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259D-6CDD-EAAF-BA54-00FFD8F4C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Where is CAN used?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D6A26-A764-C6AC-618C-612562EF13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lvl="0"/>
            <a:r>
              <a:rPr lang="en-US" dirty="0"/>
              <a:t>Cars, to connect different systems and ECUs</a:t>
            </a:r>
          </a:p>
          <a:p>
            <a:pPr lvl="0"/>
            <a:r>
              <a:rPr lang="en-US" dirty="0"/>
              <a:t>Industrial Automation</a:t>
            </a:r>
          </a:p>
          <a:p>
            <a:pPr lvl="0"/>
            <a:r>
              <a:rPr lang="en-US" dirty="0"/>
              <a:t>Robotics</a:t>
            </a:r>
          </a:p>
          <a:p>
            <a:pPr lvl="0"/>
            <a:r>
              <a:rPr lang="en-US" dirty="0"/>
              <a:t>Aerospace</a:t>
            </a:r>
          </a:p>
          <a:p>
            <a:pPr lvl="0"/>
            <a:r>
              <a:rPr lang="en-US" dirty="0"/>
              <a:t>Pinball machines</a:t>
            </a:r>
          </a:p>
          <a:p>
            <a:pPr lvl="0"/>
            <a:r>
              <a:rPr lang="en-US" dirty="0"/>
              <a:t>Trains</a:t>
            </a:r>
          </a:p>
          <a:p>
            <a:pPr lvl="0"/>
            <a:r>
              <a:rPr lang="en-US" dirty="0"/>
              <a:t>Elevators</a:t>
            </a:r>
          </a:p>
          <a:p>
            <a:pPr lvl="0"/>
            <a:r>
              <a:rPr lang="en-US" dirty="0"/>
              <a:t>There are others</a:t>
            </a:r>
          </a:p>
        </p:txBody>
      </p:sp>
    </p:spTree>
    <p:extLst>
      <p:ext uri="{BB962C8B-B14F-4D97-AF65-F5344CB8AC3E}">
        <p14:creationId xmlns:p14="http://schemas.microsoft.com/office/powerpoint/2010/main" val="1972922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DB256-371C-42C5-436E-34C9A74A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Who makes CAN?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5E0D3-557E-637F-41A5-C1DA310D7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Bosch developed the standard, ISO publishes it</a:t>
            </a:r>
          </a:p>
          <a:p>
            <a:r>
              <a:rPr lang="en-US" dirty="0"/>
              <a:t>Virtually every microcontroller manufacturer has CAN devices</a:t>
            </a:r>
          </a:p>
          <a:p>
            <a:r>
              <a:rPr lang="en-US" dirty="0"/>
              <a:t>Many SoCs have CAN support</a:t>
            </a:r>
          </a:p>
          <a:p>
            <a:r>
              <a:rPr lang="en-US" dirty="0"/>
              <a:t>Linux has support through </a:t>
            </a:r>
            <a:r>
              <a:rPr lang="en-US" dirty="0" err="1"/>
              <a:t>SocketCAN</a:t>
            </a:r>
            <a:endParaRPr lang="en-US" dirty="0"/>
          </a:p>
          <a:p>
            <a:r>
              <a:rPr lang="en-US" dirty="0"/>
              <a:t>Python and NodeJS have support</a:t>
            </a:r>
          </a:p>
          <a:p>
            <a:r>
              <a:rPr lang="en-US" dirty="0"/>
              <a:t>Arduino, </a:t>
            </a:r>
            <a:r>
              <a:rPr lang="en-US" dirty="0" err="1"/>
              <a:t>CircuitPython</a:t>
            </a:r>
            <a:r>
              <a:rPr lang="en-US" dirty="0"/>
              <a:t>, </a:t>
            </a:r>
            <a:r>
              <a:rPr lang="en-US" dirty="0" err="1"/>
              <a:t>MicroPython</a:t>
            </a:r>
            <a:r>
              <a:rPr lang="en-US" dirty="0"/>
              <a:t>, C APIs…</a:t>
            </a:r>
          </a:p>
          <a:p>
            <a:r>
              <a:rPr lang="en-US" dirty="0"/>
              <a:t>CAN controllers for devices that don’t support it are available from Microchip and others</a:t>
            </a:r>
          </a:p>
        </p:txBody>
      </p:sp>
    </p:spTree>
    <p:extLst>
      <p:ext uri="{BB962C8B-B14F-4D97-AF65-F5344CB8AC3E}">
        <p14:creationId xmlns:p14="http://schemas.microsoft.com/office/powerpoint/2010/main" val="23766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9724-503C-C35D-AC79-0261A1B61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use CAN?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378B3-1C1B-EDBE-F693-0553EEBD2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Differential bus → Resists electrical noise</a:t>
            </a:r>
          </a:p>
          <a:p>
            <a:r>
              <a:rPr lang="en-US" dirty="0"/>
              <a:t>Built-in addressing → Protocol headaches are handled</a:t>
            </a:r>
          </a:p>
          <a:p>
            <a:r>
              <a:rPr lang="en-US" dirty="0"/>
              <a:t>Has error checking and retransmission → Protocol headaches are handled</a:t>
            </a:r>
          </a:p>
          <a:p>
            <a:r>
              <a:rPr lang="en-US" dirty="0"/>
              <a:t>Wide industry support → Lots of parts from many suppliers</a:t>
            </a:r>
          </a:p>
          <a:p>
            <a:r>
              <a:rPr lang="en-US" dirty="0"/>
              <a:t>Linux support built in → Easy to interface to bigger systems</a:t>
            </a:r>
          </a:p>
          <a:p>
            <a:r>
              <a:rPr lang="en-US" dirty="0"/>
              <a:t>Tools available → You can debug your system</a:t>
            </a:r>
          </a:p>
          <a:p>
            <a:r>
              <a:rPr lang="en-US" dirty="0"/>
              <a:t>Cheap</a:t>
            </a:r>
          </a:p>
          <a:p>
            <a:r>
              <a:rPr lang="en-US" dirty="0"/>
              <a:t>If it fits your application, it’s a safe and legal thrill</a:t>
            </a:r>
          </a:p>
        </p:txBody>
      </p:sp>
    </p:spTree>
    <p:extLst>
      <p:ext uri="{BB962C8B-B14F-4D97-AF65-F5344CB8AC3E}">
        <p14:creationId xmlns:p14="http://schemas.microsoft.com/office/powerpoint/2010/main" val="2720068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C7100EE-99FD-C229-FDED-C8F06B01D087}"/>
              </a:ext>
            </a:extLst>
          </p:cNvPr>
          <p:cNvSpPr/>
          <p:nvPr/>
        </p:nvSpPr>
        <p:spPr>
          <a:xfrm>
            <a:off x="1534160" y="1635760"/>
            <a:ext cx="8717280" cy="5130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9A131A-6081-20C6-AE7D-58F62CA4F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CAN work?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F28D5C-6D09-1A2E-8C9A-A9714181F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08656" y="1920240"/>
            <a:ext cx="7975600" cy="4419600"/>
          </a:xfrm>
        </p:spPr>
      </p:pic>
    </p:spTree>
    <p:extLst>
      <p:ext uri="{BB962C8B-B14F-4D97-AF65-F5344CB8AC3E}">
        <p14:creationId xmlns:p14="http://schemas.microsoft.com/office/powerpoint/2010/main" val="36781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E6E0-C63E-DBD9-1D9D-1B2ABAFA8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CAN work?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02D44-D101-44CB-8986-98F68BBC5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Nodes transmit frames</a:t>
            </a:r>
          </a:p>
          <a:p>
            <a:r>
              <a:rPr lang="en-US" dirty="0"/>
              <a:t>Four types of frame: Message, RTR, Error, Control</a:t>
            </a:r>
          </a:p>
          <a:p>
            <a:r>
              <a:rPr lang="en-US" dirty="0"/>
              <a:t>Message contains up to 8 bytes of data</a:t>
            </a:r>
          </a:p>
          <a:p>
            <a:r>
              <a:rPr lang="en-US" dirty="0"/>
              <a:t>RTR is a request to send a Message</a:t>
            </a:r>
          </a:p>
          <a:p>
            <a:r>
              <a:rPr lang="en-US" dirty="0"/>
              <a:t>Frames have an identifier, 11 bit or 29 bit, data length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4A69C-F90C-988E-F9F0-A8027E4FC0C4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76280" y="5491080"/>
            <a:ext cx="11395440" cy="37656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585797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FF77D-2743-0423-C2B0-5DC939FBD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CAN work?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87A4C-2668-F4A3-86D0-EA2775D38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08451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Differential </a:t>
            </a:r>
            <a:r>
              <a:rPr lang="en-US" dirty="0" err="1"/>
              <a:t>signalling</a:t>
            </a:r>
            <a:r>
              <a:rPr lang="en-US" dirty="0"/>
              <a:t>. But a 1 is “recessive”, and 0 is “dominant”</a:t>
            </a:r>
          </a:p>
          <a:p>
            <a:pPr lvl="1"/>
            <a:r>
              <a:rPr lang="en-US" dirty="0"/>
              <a:t>So if one node sends a 0 and another sends a 1… 0 wins</a:t>
            </a:r>
          </a:p>
          <a:p>
            <a:r>
              <a:rPr lang="en-US" dirty="0"/>
              <a:t>Identifier is transmitted first</a:t>
            </a:r>
          </a:p>
          <a:p>
            <a:r>
              <a:rPr lang="en-US" dirty="0"/>
              <a:t>Nodes check state of the bus. If the state you’re driving doesn’t match what you’re seeing… collision. Node stops transmitting, waits for the frame to end</a:t>
            </a:r>
          </a:p>
          <a:p>
            <a:r>
              <a:rPr lang="en-US" dirty="0"/>
              <a:t>So the lowest identifier wins the collision, and keeps transmitting. Every other node waits for the frame to end and tries again.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13AD02-F34D-A354-8AC7-9DC5DFFFF34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581040" y="5472000"/>
            <a:ext cx="10686600" cy="101880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5036786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</TotalTime>
  <Words>811</Words>
  <Application>Microsoft Office PowerPoint</Application>
  <PresentationFormat>Widescreen</PresentationFormat>
  <Paragraphs>102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Tw Cen MT</vt:lpstr>
      <vt:lpstr>Circuit</vt:lpstr>
      <vt:lpstr>Yes, you CAN…</vt:lpstr>
      <vt:lpstr>What this presentation is</vt:lpstr>
      <vt:lpstr>What is CAN?</vt:lpstr>
      <vt:lpstr>Where is CAN used?</vt:lpstr>
      <vt:lpstr>Who makes CAN?</vt:lpstr>
      <vt:lpstr>Why should I use CAN?</vt:lpstr>
      <vt:lpstr>How does CAN work?</vt:lpstr>
      <vt:lpstr>How does CAN work?</vt:lpstr>
      <vt:lpstr>How does CAN work?</vt:lpstr>
      <vt:lpstr>How does CAN work?</vt:lpstr>
      <vt:lpstr>Linux support</vt:lpstr>
      <vt:lpstr>An example (contrived)</vt:lpstr>
      <vt:lpstr>An example (contrived) </vt:lpstr>
      <vt:lpstr>Messages in our example</vt:lpstr>
      <vt:lpstr>Doorbell</vt:lpstr>
      <vt:lpstr>Doorbell</vt:lpstr>
      <vt:lpstr>Doormat</vt:lpstr>
      <vt:lpstr>Doormat</vt:lpstr>
      <vt:lpstr>Controller</vt:lpstr>
      <vt:lpstr>Linux setup</vt:lpstr>
      <vt:lpstr>Demo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Randy Glenn</dc:creator>
  <cp:lastModifiedBy>Randy Glenn</cp:lastModifiedBy>
  <cp:revision>6</cp:revision>
  <dcterms:created xsi:type="dcterms:W3CDTF">2024-10-28T19:38:56Z</dcterms:created>
  <dcterms:modified xsi:type="dcterms:W3CDTF">2024-10-28T19:54:15Z</dcterms:modified>
</cp:coreProperties>
</file>

<file path=docProps/thumbnail.jpeg>
</file>